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>
      <p:cViewPr varScale="1">
        <p:scale>
          <a:sx n="68" d="100"/>
          <a:sy n="68" d="100"/>
        </p:scale>
        <p:origin x="-1446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240FFE-5751-45D0-A760-7A4774855D51}" type="datetimeFigureOut">
              <a:rPr lang="en-US" smtClean="0"/>
              <a:t>1/21/2015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DE6F7-F8E8-4BCF-9307-246726EB057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240FFE-5751-45D0-A760-7A4774855D51}" type="datetimeFigureOut">
              <a:rPr lang="en-US" smtClean="0"/>
              <a:t>1/21/2015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DE6F7-F8E8-4BCF-9307-246726EB057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240FFE-5751-45D0-A760-7A4774855D51}" type="datetimeFigureOut">
              <a:rPr lang="en-US" smtClean="0"/>
              <a:t>1/21/2015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DE6F7-F8E8-4BCF-9307-246726EB057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240FFE-5751-45D0-A760-7A4774855D51}" type="datetimeFigureOut">
              <a:rPr lang="en-US" smtClean="0"/>
              <a:t>1/21/2015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DE6F7-F8E8-4BCF-9307-246726EB057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240FFE-5751-45D0-A760-7A4774855D51}" type="datetimeFigureOut">
              <a:rPr lang="en-US" smtClean="0"/>
              <a:t>1/21/2015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DE6F7-F8E8-4BCF-9307-246726EB057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240FFE-5751-45D0-A760-7A4774855D51}" type="datetimeFigureOut">
              <a:rPr lang="en-US" smtClean="0"/>
              <a:t>1/21/2015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DE6F7-F8E8-4BCF-9307-246726EB057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240FFE-5751-45D0-A760-7A4774855D51}" type="datetimeFigureOut">
              <a:rPr lang="en-US" smtClean="0"/>
              <a:t>1/21/2015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DE6F7-F8E8-4BCF-9307-246726EB057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240FFE-5751-45D0-A760-7A4774855D51}" type="datetimeFigureOut">
              <a:rPr lang="en-US" smtClean="0"/>
              <a:t>1/21/2015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DE6F7-F8E8-4BCF-9307-246726EB057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240FFE-5751-45D0-A760-7A4774855D51}" type="datetimeFigureOut">
              <a:rPr lang="en-US" smtClean="0"/>
              <a:t>1/21/2015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DE6F7-F8E8-4BCF-9307-246726EB057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240FFE-5751-45D0-A760-7A4774855D51}" type="datetimeFigureOut">
              <a:rPr lang="en-US" smtClean="0"/>
              <a:t>1/21/2015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DE6F7-F8E8-4BCF-9307-246726EB057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240FFE-5751-45D0-A760-7A4774855D51}" type="datetimeFigureOut">
              <a:rPr lang="en-US" smtClean="0"/>
              <a:t>1/21/2015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DE6F7-F8E8-4BCF-9307-246726EB057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240FFE-5751-45D0-A760-7A4774855D51}" type="datetimeFigureOut">
              <a:rPr lang="en-US" smtClean="0"/>
              <a:t>1/21/2015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ADE6F7-F8E8-4BCF-9307-246726EB057B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olfinancial.com/ape/Final2/home/open_an_account.asp" TargetMode="Externa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lfinancial.com/ape/Final2/home/RegistrationIndividual.asp" TargetMode="External"/><Relationship Id="rId2" Type="http://schemas.openxmlformats.org/officeDocument/2006/relationships/hyperlink" Target="https://www.colfinancial.com/ape/Final2/home/open_an_account.asp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olfinancial.com/ape/Final2/home/open_an_account.asp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olfinancial.com/ape/Final2/home/pdfs/ITF%20Supplementary%20Agreement.pdf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olfinancial.com/ape/Final2/home/open_an_account.asp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olfinancial.com/ape/Final2/home/open_an_account.asp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3562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>Open an Account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990600"/>
            <a:ext cx="8229600" cy="4983163"/>
          </a:xfrm>
        </p:spPr>
        <p:txBody>
          <a:bodyPr>
            <a:normAutofit fontScale="40000" lnSpcReduction="20000"/>
          </a:bodyPr>
          <a:lstStyle/>
          <a:p>
            <a:r>
              <a:rPr lang="en-US" sz="4000" b="1" dirty="0"/>
              <a:t>Open an Account</a:t>
            </a:r>
            <a:endParaRPr lang="en-US" sz="4000" dirty="0"/>
          </a:p>
          <a:p>
            <a:r>
              <a:rPr lang="en-US" sz="4000" b="1" dirty="0"/>
              <a:t>PERSONAL ACCOUNTS (https://www.colfinancial.com/ape/Final2/home/open_an_account.asp</a:t>
            </a:r>
            <a:r>
              <a:rPr lang="en-US" sz="4000" b="1" dirty="0" smtClean="0"/>
              <a:t>)</a:t>
            </a:r>
            <a:endParaRPr lang="en-US" sz="4000" dirty="0"/>
          </a:p>
          <a:p>
            <a:r>
              <a:rPr lang="en-US" sz="4000" b="1" dirty="0">
                <a:hlinkClick r:id="rId2"/>
              </a:rPr>
              <a:t>1. Choose your account type ››</a:t>
            </a:r>
            <a:endParaRPr lang="en-US" sz="4000" dirty="0"/>
          </a:p>
          <a:p>
            <a:pPr fontAlgn="t"/>
            <a:r>
              <a:rPr lang="en-US" sz="4000" b="1" dirty="0"/>
              <a:t>COL STARTER</a:t>
            </a:r>
          </a:p>
          <a:p>
            <a:pPr fontAlgn="t"/>
            <a:r>
              <a:rPr lang="en-US" sz="4000" dirty="0"/>
              <a:t>Minimum Investment: P5,000</a:t>
            </a:r>
          </a:p>
          <a:p>
            <a:pPr lvl="0" fontAlgn="t"/>
            <a:r>
              <a:rPr lang="en-US" sz="4000" dirty="0"/>
              <a:t>An entry-level account suitable for long term investing.</a:t>
            </a:r>
            <a:br>
              <a:rPr lang="en-US" sz="4000" dirty="0"/>
            </a:br>
            <a:r>
              <a:rPr lang="en-US" sz="4000" dirty="0"/>
              <a:t>Provides access to basic research reports, standard market</a:t>
            </a:r>
            <a:br>
              <a:rPr lang="en-US" sz="4000" dirty="0"/>
            </a:br>
            <a:r>
              <a:rPr lang="en-US" sz="4000" dirty="0"/>
              <a:t>information, and end-of-day charting data.</a:t>
            </a:r>
          </a:p>
          <a:p>
            <a:r>
              <a:rPr lang="en-US" sz="4000" dirty="0"/>
              <a:t> </a:t>
            </a:r>
          </a:p>
          <a:p>
            <a:pPr fontAlgn="t"/>
            <a:r>
              <a:rPr lang="en-US" sz="4000" b="1" dirty="0"/>
              <a:t>COL PLUS</a:t>
            </a:r>
          </a:p>
          <a:p>
            <a:pPr fontAlgn="t"/>
            <a:r>
              <a:rPr lang="en-US" sz="4000" dirty="0"/>
              <a:t>Minimum Investment: P25,000</a:t>
            </a:r>
          </a:p>
          <a:p>
            <a:pPr lvl="0" fontAlgn="t"/>
            <a:r>
              <a:rPr lang="en-US" sz="4000" dirty="0"/>
              <a:t>For active traders. Provides streaming quotes,</a:t>
            </a:r>
            <a:br>
              <a:rPr lang="en-US" sz="4000" dirty="0"/>
            </a:br>
            <a:r>
              <a:rPr lang="en-US" sz="4000" dirty="0"/>
              <a:t>comprehensive research reports and live chart data with</a:t>
            </a:r>
            <a:br>
              <a:rPr lang="en-US" sz="4000" dirty="0"/>
            </a:br>
            <a:r>
              <a:rPr lang="en-US" sz="4000" dirty="0"/>
              <a:t>some customizable features. </a:t>
            </a:r>
          </a:p>
          <a:p>
            <a:r>
              <a:rPr lang="en-US" sz="4000" dirty="0"/>
              <a:t> </a:t>
            </a:r>
          </a:p>
          <a:p>
            <a:pPr fontAlgn="t"/>
            <a:r>
              <a:rPr lang="en-US" sz="4000" b="1" dirty="0"/>
              <a:t>COL PREMIUM</a:t>
            </a:r>
          </a:p>
          <a:p>
            <a:pPr fontAlgn="t"/>
            <a:r>
              <a:rPr lang="en-US" sz="4000" dirty="0"/>
              <a:t>Minimum Investment: P1 Million</a:t>
            </a:r>
          </a:p>
          <a:p>
            <a:pPr lvl="0" fontAlgn="t"/>
            <a:r>
              <a:rPr lang="en-US" sz="4000" dirty="0"/>
              <a:t>For the premier investor. Provides access to all available</a:t>
            </a:r>
            <a:br>
              <a:rPr lang="en-US" sz="4000" dirty="0"/>
            </a:br>
            <a:r>
              <a:rPr lang="en-US" sz="4000" dirty="0"/>
              <a:t>features and a personal relationship manager dedicated to</a:t>
            </a:r>
            <a:br>
              <a:rPr lang="en-US" sz="4000" dirty="0"/>
            </a:br>
            <a:r>
              <a:rPr lang="en-US" sz="4000" dirty="0"/>
              <a:t>assist you. </a:t>
            </a:r>
          </a:p>
          <a:p>
            <a:endParaRPr lang="en-US" dirty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62050" y="1509713"/>
            <a:ext cx="6819900" cy="3838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5800" y="457200"/>
            <a:ext cx="8237710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3000" y="1290638"/>
            <a:ext cx="6858000" cy="4276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9600" y="381000"/>
            <a:ext cx="7829273" cy="556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14400" y="762000"/>
            <a:ext cx="7440964" cy="4776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1066800"/>
            <a:ext cx="7483784" cy="472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533400"/>
            <a:ext cx="7809664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199" y="457200"/>
            <a:ext cx="8215927" cy="541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457200"/>
            <a:ext cx="7730836" cy="472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90600" y="914400"/>
            <a:ext cx="7574453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04800"/>
            <a:ext cx="8229600" cy="2133600"/>
          </a:xfrm>
        </p:spPr>
        <p:txBody>
          <a:bodyPr>
            <a:normAutofit lnSpcReduction="10000"/>
          </a:bodyPr>
          <a:lstStyle/>
          <a:p>
            <a:r>
              <a:rPr lang="en-US" sz="2000" b="1" dirty="0">
                <a:hlinkClick r:id="rId2"/>
              </a:rPr>
              <a:t>2. Fill out our application form ››</a:t>
            </a:r>
            <a:endParaRPr lang="en-US" sz="2000" dirty="0"/>
          </a:p>
          <a:p>
            <a:pPr fontAlgn="t"/>
            <a:r>
              <a:rPr lang="en-US" sz="2000" b="1" dirty="0"/>
              <a:t>OPTION 1:</a:t>
            </a:r>
          </a:p>
          <a:p>
            <a:pPr fontAlgn="t"/>
            <a:r>
              <a:rPr lang="en-US" sz="2000" b="1" dirty="0">
                <a:hlinkClick r:id="rId3"/>
              </a:rPr>
              <a:t>1. ONLINE APPLICATION FORM </a:t>
            </a:r>
            <a:r>
              <a:rPr lang="en-US" sz="2000" b="1" dirty="0" smtClean="0">
                <a:hlinkClick r:id="rId3"/>
              </a:rPr>
              <a:t>››</a:t>
            </a:r>
            <a:endParaRPr lang="en-US" sz="2000" dirty="0"/>
          </a:p>
          <a:p>
            <a:r>
              <a:rPr lang="en-US" sz="2000" dirty="0"/>
              <a:t>1.Fill out our online application form. </a:t>
            </a:r>
            <a:r>
              <a:rPr lang="en-US" sz="2000" b="1" dirty="0"/>
              <a:t/>
            </a:r>
            <a:br>
              <a:rPr lang="en-US" sz="2000" b="1" dirty="0"/>
            </a:br>
            <a:r>
              <a:rPr lang="en-US" sz="2000" b="1" i="1" dirty="0"/>
              <a:t>Note: </a:t>
            </a:r>
            <a:r>
              <a:rPr lang="en-US" sz="2000" b="1" i="1" dirty="0" smtClean="0"/>
              <a:t>Tax </a:t>
            </a:r>
            <a:r>
              <a:rPr lang="en-US" sz="2000" b="1" i="1" dirty="0"/>
              <a:t>Identification Number (TIN) is required</a:t>
            </a:r>
            <a:r>
              <a:rPr lang="en-US" sz="2000" b="1" dirty="0"/>
              <a:t>. </a:t>
            </a:r>
            <a:endParaRPr lang="en-US" sz="2000" b="1" dirty="0" smtClean="0"/>
          </a:p>
          <a:p>
            <a:r>
              <a:rPr lang="en-US" sz="2000" b="1" dirty="0"/>
              <a:t>Sample</a:t>
            </a:r>
          </a:p>
        </p:txBody>
      </p:sp>
      <p:pic>
        <p:nvPicPr>
          <p:cNvPr id="4098" name="Picture 1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286000" y="1905000"/>
            <a:ext cx="5943600" cy="3629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9599" y="304800"/>
            <a:ext cx="8267001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14400" y="685800"/>
            <a:ext cx="7823083" cy="472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66800" y="1143000"/>
            <a:ext cx="6819900" cy="400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66800" y="990600"/>
            <a:ext cx="7632156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5799" y="685800"/>
            <a:ext cx="7850971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81100" y="1343025"/>
            <a:ext cx="6781800" cy="417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66800" y="1143000"/>
            <a:ext cx="6858000" cy="3905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14438" y="1262063"/>
            <a:ext cx="6715125" cy="433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9600" y="685800"/>
            <a:ext cx="8144132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14400" y="914400"/>
            <a:ext cx="7637809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33400"/>
            <a:ext cx="8229600" cy="5592763"/>
          </a:xfrm>
        </p:spPr>
        <p:txBody>
          <a:bodyPr>
            <a:normAutofit/>
          </a:bodyPr>
          <a:lstStyle/>
          <a:p>
            <a:r>
              <a:rPr lang="en-US" b="1" dirty="0"/>
              <a:t>Duly fill out all forms:</a:t>
            </a:r>
            <a:endParaRPr lang="en-US" dirty="0"/>
          </a:p>
          <a:p>
            <a:pPr fontAlgn="t"/>
            <a:r>
              <a:rPr lang="en-US" i="1" dirty="0"/>
              <a:t>1. Customer Account Information Form (CAIF) </a:t>
            </a:r>
            <a:br>
              <a:rPr lang="en-US" i="1" dirty="0"/>
            </a:br>
            <a:r>
              <a:rPr lang="en-US" i="1" dirty="0"/>
              <a:t>2. Online Securities Trading Agreement (OSTA)</a:t>
            </a:r>
            <a:endParaRPr lang="en-US" dirty="0"/>
          </a:p>
          <a:p>
            <a:pPr fontAlgn="t">
              <a:buNone/>
            </a:pPr>
            <a:r>
              <a:rPr lang="en-US" i="1" dirty="0" smtClean="0"/>
              <a:t>    3</a:t>
            </a:r>
            <a:r>
              <a:rPr lang="en-US" i="1" dirty="0"/>
              <a:t>. Specimen Signature Cards </a:t>
            </a:r>
            <a:r>
              <a:rPr lang="en-US" i="1" dirty="0" smtClean="0"/>
              <a:t>– 2</a:t>
            </a:r>
          </a:p>
          <a:p>
            <a:pPr fontAlgn="t">
              <a:buNone/>
            </a:pPr>
            <a:r>
              <a:rPr lang="en-US" i="1" dirty="0" smtClean="0"/>
              <a:t>    4</a:t>
            </a:r>
            <a:r>
              <a:rPr lang="en-US" i="1" dirty="0"/>
              <a:t>. Sign on the signature fields</a:t>
            </a:r>
            <a:r>
              <a:rPr lang="en-US" i="1" dirty="0" smtClean="0"/>
              <a:t>.</a:t>
            </a:r>
            <a:endParaRPr lang="en-US" i="1" dirty="0" smtClean="0"/>
          </a:p>
          <a:p>
            <a:pPr fontAlgn="t">
              <a:buNone/>
            </a:pPr>
            <a:endParaRPr lang="en-US" dirty="0"/>
          </a:p>
          <a:p>
            <a:pPr fontAlgn="t"/>
            <a:r>
              <a:rPr lang="en-US" b="1" dirty="0"/>
              <a:t>2. Print out the application form when done.</a:t>
            </a:r>
            <a:endParaRPr lang="en-US" dirty="0"/>
          </a:p>
          <a:p>
            <a:pPr fontAlgn="t"/>
            <a:r>
              <a:rPr lang="en-US" dirty="0"/>
              <a:t> </a:t>
            </a:r>
          </a:p>
          <a:p>
            <a:pPr fontAlgn="t"/>
            <a:r>
              <a:rPr lang="en-US" dirty="0"/>
              <a:t>3. Sign on the signature fields.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00150" y="1400175"/>
            <a:ext cx="6743700" cy="4057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838199" y="685800"/>
            <a:ext cx="7669681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04800"/>
            <a:ext cx="8229600" cy="6248400"/>
          </a:xfrm>
        </p:spPr>
        <p:txBody>
          <a:bodyPr>
            <a:normAutofit fontScale="25000" lnSpcReduction="20000"/>
          </a:bodyPr>
          <a:lstStyle/>
          <a:p>
            <a:r>
              <a:rPr lang="en-US" sz="9600" b="1" dirty="0">
                <a:hlinkClick r:id="rId2"/>
              </a:rPr>
              <a:t>3. Prepare additional requirements ››</a:t>
            </a:r>
            <a:endParaRPr lang="en-US" sz="9600" dirty="0"/>
          </a:p>
          <a:p>
            <a:pPr fontAlgn="t"/>
            <a:r>
              <a:rPr lang="en-US" sz="9600" b="1" dirty="0"/>
              <a:t>FILIPINO </a:t>
            </a:r>
            <a:r>
              <a:rPr lang="en-US" sz="9600" b="1" dirty="0" smtClean="0"/>
              <a:t>CITIZENS</a:t>
            </a:r>
            <a:endParaRPr lang="en-US" sz="9600" dirty="0"/>
          </a:p>
          <a:p>
            <a:pPr lvl="0" fontAlgn="t"/>
            <a:r>
              <a:rPr lang="en-US" sz="9600" dirty="0"/>
              <a:t>Photocopy of one (1) valid government issued ID</a:t>
            </a:r>
            <a:br>
              <a:rPr lang="en-US" sz="9600" dirty="0"/>
            </a:br>
            <a:r>
              <a:rPr lang="en-US" sz="9600" i="1" dirty="0"/>
              <a:t>Photo and signature must be clear</a:t>
            </a:r>
            <a:endParaRPr lang="en-US" sz="9600" dirty="0"/>
          </a:p>
          <a:p>
            <a:pPr lvl="0" fontAlgn="t"/>
            <a:r>
              <a:rPr lang="en-US" sz="9600" dirty="0"/>
              <a:t>Billing Statement - Recent, no later than 3 months </a:t>
            </a:r>
            <a:r>
              <a:rPr lang="en-US" sz="9600" dirty="0" smtClean="0"/>
              <a:t>past</a:t>
            </a:r>
            <a:endParaRPr lang="en-US" sz="9600" dirty="0"/>
          </a:p>
          <a:p>
            <a:pPr fontAlgn="t"/>
            <a:r>
              <a:rPr lang="en-US" sz="9600" b="1" dirty="0"/>
              <a:t>RESIDENT FOREIGN </a:t>
            </a:r>
            <a:r>
              <a:rPr lang="en-US" sz="9600" b="1" dirty="0" smtClean="0"/>
              <a:t>CITIZENS</a:t>
            </a:r>
            <a:endParaRPr lang="en-US" sz="9600" dirty="0"/>
          </a:p>
          <a:p>
            <a:pPr lvl="0" fontAlgn="t"/>
            <a:r>
              <a:rPr lang="en-US" sz="9600" dirty="0"/>
              <a:t>Photocopy of one (1) valid government issued ID</a:t>
            </a:r>
            <a:br>
              <a:rPr lang="en-US" sz="9600" dirty="0"/>
            </a:br>
            <a:r>
              <a:rPr lang="en-US" sz="9600" i="1" dirty="0"/>
              <a:t>Photo and signature must be clear</a:t>
            </a:r>
            <a:endParaRPr lang="en-US" sz="9600" dirty="0"/>
          </a:p>
          <a:p>
            <a:pPr lvl="0" fontAlgn="t"/>
            <a:r>
              <a:rPr lang="en-US" sz="9600" dirty="0"/>
              <a:t>Alien Certificate of Registration (ACR)</a:t>
            </a:r>
            <a:br>
              <a:rPr lang="en-US" sz="9600" dirty="0"/>
            </a:br>
            <a:r>
              <a:rPr lang="en-US" sz="9600" dirty="0"/>
              <a:t>or Work Permit from DOLE</a:t>
            </a:r>
          </a:p>
          <a:p>
            <a:pPr lvl="0" fontAlgn="t"/>
            <a:r>
              <a:rPr lang="en-US" sz="9600" dirty="0"/>
              <a:t>Billing Statement - Recent, no later than 3 months </a:t>
            </a:r>
            <a:r>
              <a:rPr lang="en-US" sz="9600" dirty="0" smtClean="0"/>
              <a:t>past</a:t>
            </a:r>
            <a:endParaRPr lang="en-US" sz="9600" dirty="0"/>
          </a:p>
          <a:p>
            <a:pPr fontAlgn="t"/>
            <a:r>
              <a:rPr lang="en-US" sz="9600" b="1" dirty="0"/>
              <a:t>NON-RESIDENT</a:t>
            </a:r>
            <a:br>
              <a:rPr lang="en-US" sz="9600" b="1" dirty="0"/>
            </a:br>
            <a:r>
              <a:rPr lang="en-US" sz="9600" b="1" dirty="0"/>
              <a:t>FOREIGN </a:t>
            </a:r>
            <a:r>
              <a:rPr lang="en-US" sz="9600" b="1" dirty="0" smtClean="0"/>
              <a:t>CITIZENS</a:t>
            </a:r>
            <a:endParaRPr lang="en-US" sz="9600" dirty="0"/>
          </a:p>
          <a:p>
            <a:pPr lvl="0" fontAlgn="t"/>
            <a:r>
              <a:rPr lang="en-US" sz="9600" dirty="0"/>
              <a:t>Authentication of a photocopy of one (1) valid passport</a:t>
            </a:r>
            <a:br>
              <a:rPr lang="en-US" sz="9600" dirty="0"/>
            </a:br>
            <a:r>
              <a:rPr lang="en-US" sz="9600" i="1" dirty="0"/>
              <a:t>Photo and signature must be clear</a:t>
            </a:r>
            <a:endParaRPr lang="en-US" sz="9600" dirty="0"/>
          </a:p>
          <a:p>
            <a:pPr lvl="0" fontAlgn="t"/>
            <a:r>
              <a:rPr lang="en-US" sz="9600" dirty="0"/>
              <a:t>Proof of Income</a:t>
            </a:r>
          </a:p>
          <a:p>
            <a:pPr lvl="0" fontAlgn="t"/>
            <a:r>
              <a:rPr lang="en-US" sz="9600" dirty="0"/>
              <a:t>Billing Statement - Recent, no later than 3 months past</a:t>
            </a:r>
          </a:p>
          <a:p>
            <a:pPr>
              <a:buNone/>
            </a:pPr>
            <a:r>
              <a:rPr lang="en-US" sz="7200" dirty="0"/>
              <a:t/>
            </a:r>
            <a:br>
              <a:rPr lang="en-US" sz="7200" dirty="0"/>
            </a:b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33400"/>
            <a:ext cx="8229600" cy="5592763"/>
          </a:xfrm>
        </p:spPr>
        <p:txBody>
          <a:bodyPr>
            <a:normAutofit/>
          </a:bodyPr>
          <a:lstStyle/>
          <a:p>
            <a:pPr fontAlgn="t"/>
            <a:r>
              <a:rPr lang="en-US" b="1" dirty="0" smtClean="0"/>
              <a:t>IN-TRUST-FOR (ITF)</a:t>
            </a:r>
            <a:br>
              <a:rPr lang="en-US" b="1" dirty="0" smtClean="0"/>
            </a:br>
            <a:r>
              <a:rPr lang="en-US" b="1" dirty="0" smtClean="0"/>
              <a:t>ACCOUNTS</a:t>
            </a:r>
            <a:endParaRPr lang="en-US" dirty="0" smtClean="0"/>
          </a:p>
          <a:p>
            <a:pPr lvl="0" fontAlgn="t"/>
            <a:r>
              <a:rPr lang="en-US" dirty="0" smtClean="0"/>
              <a:t>Photocopy of one (1) valid government issued ID of the parent</a:t>
            </a:r>
            <a:br>
              <a:rPr lang="en-US" dirty="0" smtClean="0"/>
            </a:br>
            <a:r>
              <a:rPr lang="en-US" i="1" dirty="0" smtClean="0"/>
              <a:t>Photo and signature must be clear</a:t>
            </a:r>
            <a:endParaRPr lang="en-US" dirty="0" smtClean="0"/>
          </a:p>
          <a:p>
            <a:pPr lvl="0" fontAlgn="t"/>
            <a:r>
              <a:rPr lang="en-US" dirty="0" smtClean="0"/>
              <a:t>Birth Certificate of the minor applicant</a:t>
            </a:r>
          </a:p>
          <a:p>
            <a:pPr lvl="0" fontAlgn="t"/>
            <a:r>
              <a:rPr lang="en-US" dirty="0" smtClean="0"/>
              <a:t>Duly-signed ITF Supplementary Agreement</a:t>
            </a:r>
            <a:br>
              <a:rPr lang="en-US" dirty="0" smtClean="0"/>
            </a:br>
            <a:r>
              <a:rPr lang="en-US" dirty="0" smtClean="0">
                <a:hlinkClick r:id="rId2"/>
              </a:rPr>
              <a:t>Download here ››</a:t>
            </a:r>
            <a:endParaRPr lang="en-US" dirty="0" smtClean="0"/>
          </a:p>
          <a:p>
            <a:pPr lvl="0" fontAlgn="t"/>
            <a:r>
              <a:rPr lang="en-US" dirty="0" smtClean="0"/>
              <a:t>Billing Statement - Recent, no later than 3 months past</a:t>
            </a:r>
          </a:p>
          <a:p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457200"/>
            <a:ext cx="8229600" cy="5867400"/>
          </a:xfrm>
        </p:spPr>
        <p:txBody>
          <a:bodyPr>
            <a:normAutofit fontScale="77500" lnSpcReduction="20000"/>
          </a:bodyPr>
          <a:lstStyle/>
          <a:p>
            <a:r>
              <a:rPr lang="en-US" b="1" dirty="0">
                <a:hlinkClick r:id="rId2"/>
              </a:rPr>
              <a:t>4. Submit forms and requirements ››</a:t>
            </a:r>
            <a:endParaRPr lang="en-US" dirty="0"/>
          </a:p>
          <a:p>
            <a:pPr fontAlgn="t"/>
            <a:r>
              <a:rPr lang="en-US" b="1" dirty="0"/>
              <a:t>COL BUSINESS </a:t>
            </a:r>
            <a:r>
              <a:rPr lang="en-US" b="1" dirty="0" smtClean="0"/>
              <a:t>CENTER</a:t>
            </a:r>
            <a:endParaRPr lang="en-US" dirty="0"/>
          </a:p>
          <a:p>
            <a:pPr lvl="0" fontAlgn="t"/>
            <a:r>
              <a:rPr lang="en-US" dirty="0"/>
              <a:t>2403-B East Tower, PSE Centre</a:t>
            </a:r>
            <a:br>
              <a:rPr lang="en-US" dirty="0"/>
            </a:br>
            <a:r>
              <a:rPr lang="en-US" dirty="0"/>
              <a:t>Exchange Road, Artigas Center, </a:t>
            </a:r>
            <a:br>
              <a:rPr lang="en-US" dirty="0"/>
            </a:br>
            <a:r>
              <a:rPr lang="en-US" dirty="0"/>
              <a:t>Pasig City, Philippines 1605</a:t>
            </a:r>
          </a:p>
          <a:p>
            <a:pPr fontAlgn="t">
              <a:buNone/>
            </a:pPr>
            <a:r>
              <a:rPr lang="en-US" dirty="0"/>
              <a:t>Note:</a:t>
            </a:r>
          </a:p>
          <a:p>
            <a:pPr fontAlgn="t"/>
            <a:r>
              <a:rPr lang="en-US" dirty="0" err="1"/>
              <a:t>i</a:t>
            </a:r>
            <a:r>
              <a:rPr lang="en-US" dirty="0"/>
              <a:t>.   Please submit your scan copy of your requirement to one of the </a:t>
            </a:r>
            <a:r>
              <a:rPr lang="en-US" dirty="0" err="1"/>
              <a:t>col</a:t>
            </a:r>
            <a:r>
              <a:rPr lang="en-US" dirty="0"/>
              <a:t>   financial officer to make sure your application form is correct before you send the original copy to </a:t>
            </a:r>
            <a:r>
              <a:rPr lang="en-US" dirty="0" err="1"/>
              <a:t>col</a:t>
            </a:r>
            <a:r>
              <a:rPr lang="en-US" dirty="0"/>
              <a:t> financial office.</a:t>
            </a:r>
          </a:p>
          <a:p>
            <a:pPr fontAlgn="t">
              <a:buNone/>
            </a:pPr>
            <a:r>
              <a:rPr lang="en-US" dirty="0"/>
              <a:t> </a:t>
            </a:r>
          </a:p>
          <a:p>
            <a:r>
              <a:rPr lang="en-US" dirty="0"/>
              <a:t>ii.  Once all requirements are received, a sale officer will contact you via    call or email to inform you of your COL Account No. and status of your application.</a:t>
            </a:r>
          </a:p>
          <a:p>
            <a:endParaRPr lang="en-US" dirty="0"/>
          </a:p>
          <a:p>
            <a:r>
              <a:rPr lang="en-US" dirty="0"/>
              <a:t>iii. Make sure you have a Phil. Bank Account.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81000"/>
            <a:ext cx="8305800" cy="6096000"/>
          </a:xfrm>
        </p:spPr>
        <p:txBody>
          <a:bodyPr>
            <a:noAutofit/>
          </a:bodyPr>
          <a:lstStyle/>
          <a:p>
            <a:r>
              <a:rPr lang="en-US" sz="1800" b="1" dirty="0">
                <a:hlinkClick r:id="rId2"/>
              </a:rPr>
              <a:t>5. Fund your account ››</a:t>
            </a:r>
            <a:endParaRPr lang="en-US" sz="1800" dirty="0"/>
          </a:p>
          <a:p>
            <a:pPr fontAlgn="t"/>
            <a:r>
              <a:rPr lang="en-US" sz="1800" b="1" dirty="0"/>
              <a:t>ONLINE BILLS </a:t>
            </a:r>
            <a:r>
              <a:rPr lang="en-US" sz="1800" b="1" dirty="0" smtClean="0"/>
              <a:t>PAYMENT</a:t>
            </a:r>
            <a:endParaRPr lang="en-US" sz="1800" dirty="0"/>
          </a:p>
          <a:p>
            <a:pPr lvl="0" fontAlgn="t"/>
            <a:r>
              <a:rPr lang="en-US" sz="1800" dirty="0"/>
              <a:t>Bank of the Philippine Islands (BPI</a:t>
            </a:r>
            <a:r>
              <a:rPr lang="en-US" sz="1800" dirty="0" smtClean="0"/>
              <a:t>)</a:t>
            </a:r>
            <a:endParaRPr lang="en-US" sz="1800" dirty="0"/>
          </a:p>
          <a:p>
            <a:pPr lvl="0" fontAlgn="t"/>
            <a:r>
              <a:rPr lang="en-US" sz="1800" dirty="0" err="1"/>
              <a:t>Banco</a:t>
            </a:r>
            <a:r>
              <a:rPr lang="en-US" sz="1800" dirty="0"/>
              <a:t> de Oro (BDO</a:t>
            </a:r>
            <a:r>
              <a:rPr lang="en-US" sz="1800" dirty="0" smtClean="0"/>
              <a:t>)</a:t>
            </a:r>
            <a:endParaRPr lang="en-US" sz="1800" dirty="0"/>
          </a:p>
          <a:p>
            <a:pPr lvl="0" fontAlgn="t"/>
            <a:r>
              <a:rPr lang="en-US" sz="1800" dirty="0"/>
              <a:t>Metro </a:t>
            </a:r>
            <a:r>
              <a:rPr lang="en-US" sz="1800" dirty="0" smtClean="0"/>
              <a:t>bank</a:t>
            </a:r>
            <a:endParaRPr lang="en-US" sz="1800" dirty="0"/>
          </a:p>
          <a:p>
            <a:pPr lvl="0" fontAlgn="t"/>
            <a:r>
              <a:rPr lang="en-US" sz="1800" dirty="0"/>
              <a:t>Asia United </a:t>
            </a:r>
            <a:r>
              <a:rPr lang="en-US" sz="1800" dirty="0" smtClean="0"/>
              <a:t>Bank</a:t>
            </a:r>
            <a:endParaRPr lang="en-US" sz="1800" dirty="0"/>
          </a:p>
          <a:p>
            <a:pPr fontAlgn="t"/>
            <a:r>
              <a:rPr lang="en-US" sz="1800" b="1" dirty="0"/>
              <a:t>OVER-THE-COUNTER</a:t>
            </a:r>
            <a:br>
              <a:rPr lang="en-US" sz="1800" b="1" dirty="0"/>
            </a:br>
            <a:r>
              <a:rPr lang="en-US" sz="1800" b="1" dirty="0"/>
              <a:t>BILLS </a:t>
            </a:r>
            <a:r>
              <a:rPr lang="en-US" sz="1800" b="1" dirty="0" smtClean="0"/>
              <a:t>PAYMENT</a:t>
            </a:r>
            <a:r>
              <a:rPr lang="en-US" sz="1800" dirty="0"/>
              <a:t> </a:t>
            </a:r>
          </a:p>
          <a:p>
            <a:pPr lvl="0" fontAlgn="t"/>
            <a:r>
              <a:rPr lang="en-US" sz="1800" dirty="0"/>
              <a:t>Bank of the Philippine Islands (BPI</a:t>
            </a:r>
            <a:r>
              <a:rPr lang="en-US" sz="1800" dirty="0" smtClean="0"/>
              <a:t>)</a:t>
            </a:r>
            <a:endParaRPr lang="en-US" sz="1800" dirty="0"/>
          </a:p>
          <a:p>
            <a:pPr lvl="0" fontAlgn="t"/>
            <a:r>
              <a:rPr lang="en-US" sz="1800" dirty="0" err="1"/>
              <a:t>Banco</a:t>
            </a:r>
            <a:r>
              <a:rPr lang="en-US" sz="1800" dirty="0"/>
              <a:t> de Oro (BDO</a:t>
            </a:r>
            <a:r>
              <a:rPr lang="en-US" sz="1800" dirty="0" smtClean="0"/>
              <a:t>)</a:t>
            </a:r>
            <a:endParaRPr lang="en-US" sz="1800" dirty="0"/>
          </a:p>
          <a:p>
            <a:pPr lvl="0" fontAlgn="t"/>
            <a:r>
              <a:rPr lang="en-US" sz="1800" dirty="0" err="1" smtClean="0"/>
              <a:t>Metrobank</a:t>
            </a:r>
            <a:endParaRPr lang="en-US" sz="1800" dirty="0"/>
          </a:p>
          <a:p>
            <a:pPr lvl="0" fontAlgn="t"/>
            <a:r>
              <a:rPr lang="en-US" sz="1800" dirty="0"/>
              <a:t>Asia United </a:t>
            </a:r>
            <a:r>
              <a:rPr lang="en-US" sz="1800" dirty="0" smtClean="0"/>
              <a:t>Bank</a:t>
            </a:r>
            <a:endParaRPr lang="en-US" sz="1800" dirty="0"/>
          </a:p>
          <a:p>
            <a:pPr fontAlgn="t"/>
            <a:r>
              <a:rPr lang="en-US" sz="1800" b="1" dirty="0"/>
              <a:t>OVERSEAS </a:t>
            </a:r>
            <a:r>
              <a:rPr lang="en-US" sz="1800" b="1" dirty="0" smtClean="0"/>
              <a:t>REMITTANCE</a:t>
            </a:r>
            <a:r>
              <a:rPr lang="en-US" sz="1800" dirty="0"/>
              <a:t> </a:t>
            </a:r>
          </a:p>
          <a:p>
            <a:pPr lvl="0" fontAlgn="t"/>
            <a:r>
              <a:rPr lang="en-US" sz="1800" dirty="0" err="1"/>
              <a:t>Banco</a:t>
            </a:r>
            <a:r>
              <a:rPr lang="en-US" sz="1800" dirty="0"/>
              <a:t> de Oro (BDO</a:t>
            </a:r>
            <a:r>
              <a:rPr lang="en-US" sz="1800" dirty="0" smtClean="0"/>
              <a:t>)</a:t>
            </a:r>
            <a:endParaRPr lang="en-US" sz="1800" dirty="0"/>
          </a:p>
          <a:p>
            <a:pPr fontAlgn="t"/>
            <a:r>
              <a:rPr lang="en-US" sz="1800" dirty="0" smtClean="0"/>
              <a:t>IREMIT</a:t>
            </a:r>
            <a:endParaRPr lang="en-US" sz="1800" dirty="0"/>
          </a:p>
          <a:p>
            <a:pPr fontAlgn="t"/>
            <a:r>
              <a:rPr lang="en-US" sz="1800" i="1" dirty="0"/>
              <a:t>*All checks must be payable to COL FINANCIAL GROUP, INC. Please include your Name and COL Account No. at the back.</a:t>
            </a:r>
            <a:endParaRPr lang="en-US" sz="1800" dirty="0"/>
          </a:p>
          <a:p>
            <a:endParaRPr lang="en-US" sz="18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5800" y="838200"/>
            <a:ext cx="7725202" cy="4976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14400" y="838200"/>
            <a:ext cx="7143750" cy="4972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</TotalTime>
  <Words>138</Words>
  <Application>Microsoft Office PowerPoint</Application>
  <PresentationFormat>On-screen Show (4:3)</PresentationFormat>
  <Paragraphs>70</Paragraphs>
  <Slides>31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2" baseType="lpstr">
      <vt:lpstr>Office Theme</vt:lpstr>
      <vt:lpstr> Open an Account 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Open an Account</dc:title>
  <dc:creator>LitoPascua</dc:creator>
  <cp:lastModifiedBy>LitoPascua</cp:lastModifiedBy>
  <cp:revision>5</cp:revision>
  <dcterms:created xsi:type="dcterms:W3CDTF">2015-01-22T04:14:18Z</dcterms:created>
  <dcterms:modified xsi:type="dcterms:W3CDTF">2015-01-22T04:47:52Z</dcterms:modified>
</cp:coreProperties>
</file>